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69"/>
  </p:notesMasterIdLst>
  <p:sldIdLst>
    <p:sldId id="256" r:id="rId2"/>
    <p:sldId id="257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98" r:id="rId16"/>
    <p:sldId id="300" r:id="rId17"/>
    <p:sldId id="315" r:id="rId18"/>
    <p:sldId id="301" r:id="rId19"/>
    <p:sldId id="317" r:id="rId20"/>
    <p:sldId id="318" r:id="rId21"/>
    <p:sldId id="319" r:id="rId22"/>
    <p:sldId id="320" r:id="rId23"/>
    <p:sldId id="321" r:id="rId24"/>
    <p:sldId id="322" r:id="rId25"/>
    <p:sldId id="316" r:id="rId26"/>
    <p:sldId id="302" r:id="rId27"/>
    <p:sldId id="297" r:id="rId28"/>
    <p:sldId id="323" r:id="rId29"/>
    <p:sldId id="299" r:id="rId30"/>
    <p:sldId id="259" r:id="rId31"/>
    <p:sldId id="260" r:id="rId32"/>
    <p:sldId id="285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86" r:id="rId43"/>
    <p:sldId id="284" r:id="rId44"/>
    <p:sldId id="261" r:id="rId45"/>
    <p:sldId id="312" r:id="rId46"/>
    <p:sldId id="313" r:id="rId47"/>
    <p:sldId id="26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263" r:id="rId57"/>
    <p:sldId id="311" r:id="rId58"/>
    <p:sldId id="264" r:id="rId59"/>
    <p:sldId id="265" r:id="rId60"/>
    <p:sldId id="314" r:id="rId61"/>
    <p:sldId id="266" r:id="rId62"/>
    <p:sldId id="267" r:id="rId63"/>
    <p:sldId id="268" r:id="rId64"/>
    <p:sldId id="269" r:id="rId65"/>
    <p:sldId id="270" r:id="rId66"/>
    <p:sldId id="271" r:id="rId67"/>
    <p:sldId id="27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59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CA33-BBF3-4F42-B5A3-9D367E3B3DD8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4251C-A661-AB4D-BF4F-60BE8E828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test – can I read this in “Play” mode?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4251C-A661-AB4D-BF4F-60BE8E828B5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5F0B-BDBA-5240-B667-848F8C73E3A5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6959"/>
            <a:ext cx="7772400" cy="120519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New Kid on the Block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Walter Elias Disney: The Early Years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and joins the Army.</a:t>
            </a:r>
          </a:p>
          <a:p>
            <a:pPr lvl="1"/>
            <a:r>
              <a:rPr lang="en-US" dirty="0" smtClean="0"/>
              <a:t>His true age is discovered and he is sent home.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468852"/>
            <a:ext cx="7770813" cy="1398548"/>
          </a:xfrm>
        </p:spPr>
        <p:txBody>
          <a:bodyPr/>
          <a:lstStyle/>
          <a:p>
            <a:r>
              <a:rPr lang="en-US" dirty="0" smtClean="0"/>
              <a:t>Talks his mom into signing a release so that he can join the Red Cross and drive an ambulance.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560886"/>
            <a:ext cx="4445000" cy="351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640926"/>
            <a:ext cx="7770813" cy="1398548"/>
          </a:xfrm>
        </p:spPr>
        <p:txBody>
          <a:bodyPr/>
          <a:lstStyle/>
          <a:p>
            <a:r>
              <a:rPr lang="en-US" dirty="0" smtClean="0"/>
              <a:t>Returns to K. C., finds employment with </a:t>
            </a:r>
            <a:r>
              <a:rPr lang="en-US" dirty="0" err="1" smtClean="0"/>
              <a:t>Pesmin</a:t>
            </a:r>
            <a:r>
              <a:rPr lang="en-US" dirty="0" smtClean="0"/>
              <a:t>-Rubin Commercial Artists.</a:t>
            </a:r>
            <a:endParaRPr lang="en-US" dirty="0"/>
          </a:p>
        </p:txBody>
      </p:sp>
      <p:pic>
        <p:nvPicPr>
          <p:cNvPr id="6" name="Picture 5" descr="Picture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57" y="675162"/>
            <a:ext cx="2513599" cy="378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4691728"/>
            <a:ext cx="5325532" cy="139854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Meets </a:t>
            </a:r>
            <a:r>
              <a:rPr lang="en-US" dirty="0" err="1" smtClean="0"/>
              <a:t>Ubbe</a:t>
            </a:r>
            <a:r>
              <a:rPr lang="en-US" dirty="0" smtClean="0"/>
              <a:t> </a:t>
            </a:r>
            <a:r>
              <a:rPr lang="en-US" dirty="0" err="1" smtClean="0"/>
              <a:t>Iwwerks</a:t>
            </a:r>
            <a:r>
              <a:rPr lang="en-US" dirty="0" smtClean="0"/>
              <a:t> at </a:t>
            </a:r>
            <a:r>
              <a:rPr lang="en-US" dirty="0" err="1" smtClean="0"/>
              <a:t>Pesmin</a:t>
            </a:r>
            <a:r>
              <a:rPr lang="en-US" dirty="0" smtClean="0"/>
              <a:t>-Rubin.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4" y="965200"/>
            <a:ext cx="7467600" cy="3415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771" y="4640926"/>
            <a:ext cx="5075351" cy="1398548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 smtClean="0"/>
              <a:t>Commercial Art Studio.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71" y="1522751"/>
            <a:ext cx="3977529" cy="2447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660" y="1804071"/>
            <a:ext cx="4876151" cy="1371600"/>
          </a:xfrm>
        </p:spPr>
        <p:txBody>
          <a:bodyPr/>
          <a:lstStyle/>
          <a:p>
            <a:r>
              <a:rPr lang="en-US" dirty="0" smtClean="0"/>
              <a:t>Out of </a:t>
            </a:r>
            <a:r>
              <a:rPr lang="en-US" dirty="0" smtClean="0"/>
              <a:t>Money, Out of Business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72146"/>
            <a:ext cx="7770813" cy="1371600"/>
          </a:xfrm>
        </p:spPr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</a:t>
            </a:r>
            <a:r>
              <a:rPr lang="en-US" dirty="0" err="1" smtClean="0"/>
              <a:t>Ub</a:t>
            </a:r>
            <a:r>
              <a:rPr lang="en-US" dirty="0" smtClean="0"/>
              <a:t> land a job</a:t>
            </a:r>
          </a:p>
          <a:p>
            <a:r>
              <a:rPr lang="en-US" dirty="0" smtClean="0"/>
              <a:t>Introduced to Filmmaking World</a:t>
            </a:r>
          </a:p>
          <a:p>
            <a:pPr lvl="1"/>
            <a:r>
              <a:rPr lang="en-US" dirty="0" smtClean="0"/>
              <a:t>And …. Limited Animation Used in Ad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9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96332"/>
            <a:ext cx="7770813" cy="1082510"/>
          </a:xfrm>
        </p:spPr>
        <p:txBody>
          <a:bodyPr/>
          <a:lstStyle/>
          <a:p>
            <a:r>
              <a:rPr lang="en-US" dirty="0" smtClean="0"/>
              <a:t>Acquires </a:t>
            </a:r>
            <a:r>
              <a:rPr lang="en-US" i="1" dirty="0" smtClean="0"/>
              <a:t>Animated Cartoons </a:t>
            </a:r>
            <a:r>
              <a:rPr lang="en-US" dirty="0" smtClean="0"/>
              <a:t>by </a:t>
            </a:r>
            <a:r>
              <a:rPr lang="en-US" dirty="0" smtClean="0"/>
              <a:t>Edwin George </a:t>
            </a:r>
            <a:r>
              <a:rPr lang="en-US" dirty="0" smtClean="0"/>
              <a:t>Lutz from the public </a:t>
            </a:r>
            <a:r>
              <a:rPr lang="en-US" dirty="0" smtClean="0"/>
              <a:t>library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87" y="1438836"/>
            <a:ext cx="2151876" cy="3371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20" y="1438836"/>
            <a:ext cx="2940146" cy="47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915" y="5441295"/>
            <a:ext cx="3196214" cy="66310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Born December 5, 1901</a:t>
            </a:r>
            <a:endParaRPr lang="en-US" dirty="0"/>
          </a:p>
        </p:txBody>
      </p:sp>
      <p:pic>
        <p:nvPicPr>
          <p:cNvPr id="6" name="Picture 5" descr="Picture 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90" y="555513"/>
            <a:ext cx="3562759" cy="483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54" y="1438836"/>
            <a:ext cx="3011044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2" y="1438836"/>
            <a:ext cx="3034202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88" y="1438836"/>
            <a:ext cx="3034202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53" y="1438836"/>
            <a:ext cx="3002658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9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90" y="1438836"/>
            <a:ext cx="2759366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7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92448"/>
            <a:ext cx="7770813" cy="36576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Borrows a camera</a:t>
            </a:r>
          </a:p>
          <a:p>
            <a:r>
              <a:rPr lang="en-US" dirty="0" smtClean="0"/>
              <a:t>Walt &amp; </a:t>
            </a:r>
            <a:r>
              <a:rPr lang="en-US" dirty="0" err="1" smtClean="0"/>
              <a:t>Ub</a:t>
            </a:r>
            <a:r>
              <a:rPr lang="en-US" dirty="0" smtClean="0"/>
              <a:t> work late nights and weekends</a:t>
            </a:r>
          </a:p>
        </p:txBody>
      </p:sp>
    </p:spTree>
    <p:extLst>
      <p:ext uri="{BB962C8B-B14F-4D97-AF65-F5344CB8AC3E}">
        <p14:creationId xmlns:p14="http://schemas.microsoft.com/office/powerpoint/2010/main" val="198379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Lands an $11,000 contract from </a:t>
            </a:r>
            <a:r>
              <a:rPr lang="en-US" dirty="0" err="1" smtClean="0"/>
              <a:t>Pictoral</a:t>
            </a:r>
            <a:r>
              <a:rPr lang="en-US" dirty="0" smtClean="0"/>
              <a:t> Films</a:t>
            </a:r>
          </a:p>
          <a:p>
            <a:pPr lvl="1"/>
            <a:r>
              <a:rPr lang="en-US" dirty="0" smtClean="0"/>
              <a:t>A Strange Contract: Payment to come six months </a:t>
            </a:r>
            <a:r>
              <a:rPr lang="en-US" smtClean="0"/>
              <a:t>after delivery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</a:t>
            </a:r>
            <a:r>
              <a:rPr lang="en-US" dirty="0" err="1" smtClean="0"/>
              <a:t>o</a:t>
            </a:r>
            <a:r>
              <a:rPr lang="en-US" dirty="0" smtClean="0"/>
              <a:t>-Grams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5" y="1374084"/>
            <a:ext cx="6520256" cy="473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</a:t>
            </a:r>
            <a:r>
              <a:rPr lang="en-US" dirty="0" err="1" smtClean="0"/>
              <a:t>o</a:t>
            </a:r>
            <a:r>
              <a:rPr lang="en-US" dirty="0" smtClean="0"/>
              <a:t>-Grams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55800"/>
            <a:ext cx="4419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Business,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524000"/>
            <a:ext cx="52705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2473" y="5441295"/>
            <a:ext cx="3922445" cy="66310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Showed an early interest in the arts: drawing and acting.</a:t>
            </a:r>
            <a:endParaRPr lang="en-US" dirty="0"/>
          </a:p>
        </p:txBody>
      </p:sp>
      <p:pic>
        <p:nvPicPr>
          <p:cNvPr id="4" name="Picture 3" descr="Picture 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66" y="916015"/>
            <a:ext cx="4075152" cy="4075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4533" y="2134542"/>
            <a:ext cx="6951134" cy="147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 Perhaps no one in the history of film has had as thorough an understanding of story structure and pacing as Walt Disney”                             </a:t>
            </a:r>
          </a:p>
          <a:p>
            <a:r>
              <a:rPr lang="en-US" dirty="0" smtClean="0"/>
              <a:t>                                                                   - Charles Solomon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52853" y="5029212"/>
            <a:ext cx="6331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Disney Brother’s Studio &amp; the Alice Staff, 1927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2518" y="3600384"/>
            <a:ext cx="70452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“We have just discovered something new and clever in animated cartoons! </a:t>
            </a:r>
          </a:p>
          <a:p>
            <a:r>
              <a:rPr lang="en-US" i="1" dirty="0" smtClean="0"/>
              <a:t>The first subject of this distinctly different series is now in production. </a:t>
            </a:r>
          </a:p>
          <a:p>
            <a:r>
              <a:rPr lang="en-US" i="1" dirty="0" smtClean="0"/>
              <a:t>        It is a new idea and is bound to be a winner because it is a clever </a:t>
            </a:r>
          </a:p>
          <a:p>
            <a:r>
              <a:rPr lang="en-US" i="1" dirty="0" smtClean="0"/>
              <a:t>combination of live characters and cartoons using a cast of live child </a:t>
            </a:r>
          </a:p>
          <a:p>
            <a:r>
              <a:rPr lang="en-US" i="1" dirty="0" smtClean="0"/>
              <a:t>actors who carry on their action on cartoon scenes with cartoon characters.”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2319867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3786" y="3600384"/>
            <a:ext cx="7864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“I am establishing a studio in Los Angeles and am taking with me a select number </a:t>
            </a:r>
          </a:p>
          <a:p>
            <a:r>
              <a:rPr lang="en-US" i="1" dirty="0" smtClean="0"/>
              <a:t>of my former staff and will in a short time be producing at regular intervals.”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2319867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3786" y="3600384"/>
            <a:ext cx="7864595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“I am establishing a studio in Los Angeles and am taking with me a select number </a:t>
            </a:r>
          </a:p>
          <a:p>
            <a:r>
              <a:rPr lang="en-US" i="1" dirty="0" smtClean="0"/>
              <a:t>of my former staff and will in a short time be producing at regular intervals.”</a:t>
            </a:r>
          </a:p>
          <a:p>
            <a:pPr algn="ctr"/>
            <a:endParaRPr lang="en-US" dirty="0" smtClean="0">
              <a:latin typeface="Wingdings"/>
              <a:ea typeface="Wingdings"/>
              <a:cs typeface="Wingdings"/>
            </a:endParaRPr>
          </a:p>
          <a:p>
            <a:pPr algn="ctr"/>
            <a:r>
              <a:rPr lang="en-US" dirty="0" smtClean="0">
                <a:latin typeface="Wingdings"/>
                <a:ea typeface="Wingdings"/>
                <a:cs typeface="Wingdings"/>
              </a:rPr>
              <a:t>             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r>
              <a:rPr lang="en-US" dirty="0" smtClean="0"/>
              <a:t>  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endParaRPr lang="en-US" dirty="0" smtClean="0"/>
          </a:p>
          <a:p>
            <a:r>
              <a:rPr lang="en-US" i="1" dirty="0" smtClean="0"/>
              <a:t>      </a:t>
            </a:r>
          </a:p>
          <a:p>
            <a:r>
              <a:rPr lang="en-US" i="1" dirty="0" smtClean="0"/>
              <a:t>       “Believe series can be put over will pay fifteen hundred each negative for first six.”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2319867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79" y="2262903"/>
            <a:ext cx="4469841" cy="311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9" y="1961702"/>
            <a:ext cx="5909120" cy="396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0" y="1961702"/>
            <a:ext cx="4816923" cy="323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04" y="2304891"/>
            <a:ext cx="3172502" cy="4142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Disney Bros. Begins Production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Opens Studio in mid October, 1923</a:t>
            </a:r>
          </a:p>
          <a:p>
            <a:pPr algn="ctr">
              <a:buNone/>
            </a:pPr>
            <a:endParaRPr lang="en-US" dirty="0" smtClean="0"/>
          </a:p>
          <a:p>
            <a:r>
              <a:rPr lang="en-US" dirty="0" smtClean="0"/>
              <a:t>Hires Ham Hamilton</a:t>
            </a:r>
          </a:p>
          <a:p>
            <a:r>
              <a:rPr lang="en-US" dirty="0" smtClean="0"/>
              <a:t>Sends for Virginia Davis, at $100.00 a month</a:t>
            </a:r>
          </a:p>
          <a:p>
            <a:r>
              <a:rPr lang="en-US" dirty="0" smtClean="0"/>
              <a:t>Asks </a:t>
            </a:r>
            <a:r>
              <a:rPr lang="en-US" dirty="0" err="1" smtClean="0"/>
              <a:t>Ub</a:t>
            </a:r>
            <a:r>
              <a:rPr lang="en-US" dirty="0" smtClean="0"/>
              <a:t> </a:t>
            </a:r>
            <a:r>
              <a:rPr lang="en-US" dirty="0" err="1" smtClean="0"/>
              <a:t>Iwerks</a:t>
            </a:r>
            <a:r>
              <a:rPr lang="en-US" dirty="0" smtClean="0"/>
              <a:t> to leave K.C. and come to California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Disney Bros. Begins Production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66" y="1193293"/>
            <a:ext cx="2844800" cy="444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7266" y="5774267"/>
            <a:ext cx="292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Released by Christmas 1923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Elias Disney was not financially successful.</a:t>
            </a:r>
          </a:p>
          <a:p>
            <a:pPr lvl="1"/>
            <a:r>
              <a:rPr lang="en-US" dirty="0" smtClean="0"/>
              <a:t>Tried various trades.</a:t>
            </a:r>
          </a:p>
          <a:p>
            <a:r>
              <a:rPr lang="en-US" dirty="0" smtClean="0"/>
              <a:t>After selling his Marceline, Missouri Farm, family moved to Chicago.</a:t>
            </a:r>
          </a:p>
          <a:p>
            <a:pPr lvl="1"/>
            <a:r>
              <a:rPr lang="en-US" dirty="0" smtClean="0"/>
              <a:t>Acquired a paper route as a principle source of income.</a:t>
            </a:r>
          </a:p>
          <a:p>
            <a:pPr lvl="1"/>
            <a:r>
              <a:rPr lang="en-US" dirty="0" smtClean="0"/>
              <a:t>Walt and his brother were delivery boys.</a:t>
            </a:r>
            <a:endParaRPr lang="en-US" dirty="0"/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14029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4157137"/>
            <a:ext cx="77708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“It didn't take very many people to produce animated cartoons in 1925. Walt Disney, 23, poses outside of his small studio on </a:t>
            </a:r>
            <a:r>
              <a:rPr lang="en-US" i="1" dirty="0" err="1" smtClean="0"/>
              <a:t>Kingswell</a:t>
            </a:r>
            <a:r>
              <a:rPr lang="en-US" i="1" dirty="0" smtClean="0"/>
              <a:t> Ave. in Los Angeles with </a:t>
            </a:r>
            <a:r>
              <a:rPr lang="en-US" i="1" dirty="0" err="1" smtClean="0"/>
              <a:t>Ub</a:t>
            </a:r>
            <a:r>
              <a:rPr lang="en-US" i="1" dirty="0" smtClean="0"/>
              <a:t> </a:t>
            </a:r>
            <a:r>
              <a:rPr lang="en-US" i="1" dirty="0" err="1" smtClean="0"/>
              <a:t>Iwerks</a:t>
            </a:r>
            <a:r>
              <a:rPr lang="en-US" i="1" dirty="0" smtClean="0"/>
              <a:t> (left) and Ham Hamilton (center), both animators. Two girls worked in ink-and-paint, Mike Marcus operated the camera and Walt's older brother Roy handled the books and ran the camera for the live-action filming of the 5 year-old actress, Virginia Davis, who played Alice.”</a:t>
            </a:r>
          </a:p>
          <a:p>
            <a:r>
              <a:rPr lang="en-US" i="1" dirty="0" smtClean="0"/>
              <a:t>									</a:t>
            </a:r>
            <a:r>
              <a:rPr lang="en-US" sz="1400" i="1" dirty="0" smtClean="0"/>
              <a:t>© The Walt Disney Company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58" y="423608"/>
            <a:ext cx="3703875" cy="3481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4783666"/>
            <a:ext cx="7770813" cy="1473201"/>
          </a:xfrm>
        </p:spPr>
        <p:txBody>
          <a:bodyPr/>
          <a:lstStyle/>
          <a:p>
            <a:r>
              <a:rPr lang="en-US" dirty="0" smtClean="0"/>
              <a:t>$1,500 each for the first 6, then two more series at $1,800 each.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40" y="383478"/>
            <a:ext cx="3111887" cy="4146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52853" y="5029212"/>
            <a:ext cx="6331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Disney Brother’s Studio &amp; the Alice Staff, 1927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58" y="644133"/>
            <a:ext cx="5950209" cy="407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32253" y="4885273"/>
            <a:ext cx="56416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 to R: Walker Harmon, </a:t>
            </a:r>
            <a:r>
              <a:rPr lang="en-US" dirty="0" err="1" smtClean="0"/>
              <a:t>Friz</a:t>
            </a:r>
            <a:r>
              <a:rPr lang="en-US" dirty="0" smtClean="0"/>
              <a:t> </a:t>
            </a:r>
            <a:r>
              <a:rPr lang="en-US" dirty="0" err="1" smtClean="0"/>
              <a:t>Freleng</a:t>
            </a:r>
            <a:r>
              <a:rPr lang="en-US" dirty="0" smtClean="0"/>
              <a:t>, Rudolph </a:t>
            </a:r>
            <a:r>
              <a:rPr lang="en-US" dirty="0" err="1" smtClean="0"/>
              <a:t>Ising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Roy Disney, Lois Hardwick, Hugh Harmon, </a:t>
            </a:r>
            <a:r>
              <a:rPr lang="en-US" dirty="0" err="1" smtClean="0"/>
              <a:t>Ub</a:t>
            </a:r>
            <a:r>
              <a:rPr lang="en-US" dirty="0" smtClean="0"/>
              <a:t> </a:t>
            </a:r>
            <a:r>
              <a:rPr lang="en-US" dirty="0" err="1" smtClean="0"/>
              <a:t>Iwerks</a:t>
            </a:r>
            <a:r>
              <a:rPr lang="en-US" dirty="0" smtClean="0"/>
              <a:t>,</a:t>
            </a:r>
          </a:p>
          <a:p>
            <a:r>
              <a:rPr lang="en-US" dirty="0" smtClean="0"/>
              <a:t>Norman Blackburn, Paul Smith, Walt Disney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58" y="644133"/>
            <a:ext cx="5950209" cy="407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55" y="770689"/>
            <a:ext cx="3206245" cy="32515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5883" y="4555077"/>
            <a:ext cx="3546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Oswald the Lucky Rabbit, 1927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1666" y="4834488"/>
            <a:ext cx="4315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Iwerks</a:t>
            </a:r>
            <a:r>
              <a:rPr lang="en-US" sz="2400" dirty="0" smtClean="0"/>
              <a:t> redesign was rounder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66" y="580518"/>
            <a:ext cx="4315533" cy="4110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23" y="5240904"/>
            <a:ext cx="7069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Comparative Design: Oswald and the </a:t>
            </a:r>
            <a:r>
              <a:rPr lang="en-US" sz="2400" dirty="0" err="1" smtClean="0"/>
              <a:t>Animaniacs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48047" y="425847"/>
            <a:ext cx="3746104" cy="371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4488" y="1289473"/>
            <a:ext cx="5791195" cy="371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58" y="1376219"/>
            <a:ext cx="5643322" cy="3568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17" y="493583"/>
            <a:ext cx="3568304" cy="3561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1467" y="4809068"/>
            <a:ext cx="4588933" cy="1092199"/>
          </a:xfrm>
        </p:spPr>
        <p:txBody>
          <a:bodyPr>
            <a:normAutofit/>
          </a:bodyPr>
          <a:lstStyle/>
          <a:p>
            <a:r>
              <a:rPr lang="en-US" dirty="0" smtClean="0"/>
              <a:t>Walt’s one obsession purchase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88" y="688188"/>
            <a:ext cx="5708245" cy="380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contract’s end, </a:t>
            </a:r>
            <a:r>
              <a:rPr lang="en-US" dirty="0" err="1" smtClean="0"/>
              <a:t>Mintz</a:t>
            </a:r>
            <a:r>
              <a:rPr lang="en-US" dirty="0" smtClean="0"/>
              <a:t> was paying Disney Bros.$2,250.00 per cartoon</a:t>
            </a:r>
          </a:p>
          <a:p>
            <a:r>
              <a:rPr lang="en-US" dirty="0" smtClean="0"/>
              <a:t>Walt wanted $2,500.00</a:t>
            </a:r>
          </a:p>
          <a:p>
            <a:r>
              <a:rPr lang="en-US" dirty="0" err="1" smtClean="0"/>
              <a:t>Mintz</a:t>
            </a:r>
            <a:r>
              <a:rPr lang="en-US" dirty="0" smtClean="0"/>
              <a:t> final offer was $1,800.00</a:t>
            </a:r>
          </a:p>
          <a:p>
            <a:pPr lvl="1"/>
            <a:r>
              <a:rPr lang="en-US" dirty="0" smtClean="0"/>
              <a:t>or loose his Oswald character altogether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Ideas began on the train from New York to L.A.</a:t>
            </a:r>
          </a:p>
          <a:p>
            <a:pPr lvl="1"/>
            <a:r>
              <a:rPr lang="en-US" dirty="0" smtClean="0"/>
              <a:t>Continued development after his return</a:t>
            </a:r>
          </a:p>
          <a:p>
            <a:r>
              <a:rPr lang="en-US" dirty="0" smtClean="0"/>
              <a:t>Mortimer was his suggested name</a:t>
            </a:r>
          </a:p>
          <a:p>
            <a:r>
              <a:rPr lang="en-US" dirty="0" smtClean="0"/>
              <a:t>Lilly (by most accounts) thought Mickey was better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Elias Disney wasn’t supportive of his son’s interests in the arts.</a:t>
            </a:r>
          </a:p>
          <a:p>
            <a:r>
              <a:rPr lang="en-US" dirty="0" smtClean="0"/>
              <a:t>Walt looked to Roy for comfort and companionship.</a:t>
            </a:r>
          </a:p>
          <a:p>
            <a:r>
              <a:rPr lang="en-US" dirty="0" smtClean="0"/>
              <a:t>Childhood friend with mutual interests.</a:t>
            </a:r>
          </a:p>
          <a:p>
            <a:pPr lvl="2"/>
            <a:r>
              <a:rPr lang="en-US" dirty="0" smtClean="0"/>
              <a:t>Would sneak out of his bedroom, interact with his neighbors, then climb back in his bedroom window a few hours before he had to go deliver papers.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71" y="1608176"/>
            <a:ext cx="5354693" cy="4289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66" y="1556080"/>
            <a:ext cx="3161887" cy="3947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Crazy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800" y="5291667"/>
            <a:ext cx="3166533" cy="75353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Premiered May, 1928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28" y="1585633"/>
            <a:ext cx="3973242" cy="328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Galloping Gaucho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89" y="5291667"/>
            <a:ext cx="1955800" cy="75353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August, 1928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56" y="1297942"/>
            <a:ext cx="5058249" cy="369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Jazz Singer, Oct ‘27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72" y="1412169"/>
            <a:ext cx="3175247" cy="4709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Steamboat Willy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70" y="1540440"/>
            <a:ext cx="4874301" cy="4144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Walt want to take on such a task?</a:t>
            </a:r>
          </a:p>
          <a:p>
            <a:pPr lvl="1"/>
            <a:r>
              <a:rPr lang="en-US" dirty="0" smtClean="0"/>
              <a:t>The financial limitations of cartoon shorts.</a:t>
            </a:r>
          </a:p>
          <a:p>
            <a:pPr lvl="1"/>
            <a:r>
              <a:rPr lang="en-US" dirty="0" smtClean="0"/>
              <a:t>The Great Depression</a:t>
            </a:r>
          </a:p>
          <a:p>
            <a:pPr lvl="1"/>
            <a:r>
              <a:rPr lang="en-US" dirty="0" smtClean="0"/>
              <a:t>Wanting to avoid complacency</a:t>
            </a:r>
          </a:p>
          <a:p>
            <a:pPr lvl="1"/>
            <a:r>
              <a:rPr lang="en-US" dirty="0" smtClean="0"/>
              <a:t>Deliver a swift “kick in the pants” to his studio.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 just felt I had to diversify my business and get into these other things.”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Sold drawings at a local barber shop.</a:t>
            </a:r>
          </a:p>
          <a:p>
            <a:r>
              <a:rPr lang="en-US" dirty="0" smtClean="0"/>
              <a:t>Started classes at the Chicago Institute of Art.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47" y="6636"/>
            <a:ext cx="1508309" cy="1542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“Other Things”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Ramp up his operation</a:t>
            </a:r>
          </a:p>
          <a:p>
            <a:pPr lvl="1"/>
            <a:r>
              <a:rPr lang="en-US" dirty="0" smtClean="0"/>
              <a:t>Staff and Facilities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Ramp up his operation</a:t>
            </a:r>
          </a:p>
          <a:p>
            <a:pPr lvl="1"/>
            <a:r>
              <a:rPr lang="en-US" dirty="0" smtClean="0"/>
              <a:t>Staff and Facilities</a:t>
            </a:r>
          </a:p>
          <a:p>
            <a:pPr lvl="1"/>
            <a:r>
              <a:rPr lang="en-US" dirty="0" smtClean="0"/>
              <a:t>Mature the studio – learn how to do it.</a:t>
            </a:r>
          </a:p>
          <a:p>
            <a:pPr lvl="1"/>
            <a:r>
              <a:rPr lang="en-US" dirty="0" smtClean="0"/>
              <a:t>Technical Expertise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People </a:t>
            </a:r>
          </a:p>
          <a:p>
            <a:pPr lvl="1"/>
            <a:r>
              <a:rPr lang="en-US" dirty="0" smtClean="0"/>
              <a:t>Technical Ability</a:t>
            </a:r>
          </a:p>
          <a:p>
            <a:pPr lvl="1"/>
            <a:r>
              <a:rPr lang="en-US" dirty="0" smtClean="0"/>
              <a:t>Animation Maturity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Snow White?</a:t>
            </a:r>
          </a:p>
          <a:p>
            <a:pPr lvl="1"/>
            <a:r>
              <a:rPr lang="en-US" dirty="0" smtClean="0"/>
              <a:t>Aesthetic Capabilities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“Other Things”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Making of Snow White – the Rest </a:t>
            </a:r>
            <a:r>
              <a:rPr lang="en-US" smtClean="0"/>
              <a:t>of the Story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Sold drawings at a local barber shop.</a:t>
            </a:r>
          </a:p>
          <a:p>
            <a:r>
              <a:rPr lang="en-US" dirty="0" smtClean="0"/>
              <a:t>Started classes at the Chicago Institute of Art.</a:t>
            </a:r>
          </a:p>
          <a:p>
            <a:r>
              <a:rPr lang="en-US" dirty="0" smtClean="0"/>
              <a:t>US enters WWI, Roy enlists. 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and joins the Army.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and joins the Army.</a:t>
            </a:r>
          </a:p>
          <a:p>
            <a:pPr lvl="1"/>
            <a:r>
              <a:rPr lang="en-US" dirty="0" smtClean="0"/>
              <a:t>His true age is discovered and he is sent home.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2143</TotalTime>
  <Words>1126</Words>
  <Application>Microsoft Macintosh PowerPoint</Application>
  <PresentationFormat>On-screen Show (4:3)</PresentationFormat>
  <Paragraphs>140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Folio</vt:lpstr>
      <vt:lpstr>   New Kid on the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 of Money, Out of Business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Laugh-o-Grams</vt:lpstr>
      <vt:lpstr>Laugh-o-Grams</vt:lpstr>
      <vt:lpstr>Out of Business,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Disney Bros. Begins Production</vt:lpstr>
      <vt:lpstr>Disney Bros. Begins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Mintz</vt:lpstr>
      <vt:lpstr>The Coming of Mickey</vt:lpstr>
      <vt:lpstr>The Coming of Mickey</vt:lpstr>
      <vt:lpstr>The Coming of Mickey</vt:lpstr>
      <vt:lpstr>Plane Crazy</vt:lpstr>
      <vt:lpstr>Galloping Gaucho</vt:lpstr>
      <vt:lpstr>The Jazz Singer, Oct ‘27</vt:lpstr>
      <vt:lpstr>Steamboat Willy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“Other Things”</vt:lpstr>
      <vt:lpstr>“Other Things”</vt:lpstr>
      <vt:lpstr>“Other Things”</vt:lpstr>
      <vt:lpstr>“Other Things”</vt:lpstr>
      <vt:lpstr>“Other Things”</vt:lpstr>
      <vt:lpstr>“Other Things”</vt:lpstr>
      <vt:lpstr>“Other Things”</vt:lpstr>
    </vt:vector>
  </TitlesOfParts>
  <Company>Utah Valley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Disney’s Folly</dc:title>
  <dc:creator>Rodayne Esmay</dc:creator>
  <cp:lastModifiedBy>Rodayne Esmay</cp:lastModifiedBy>
  <cp:revision>27</cp:revision>
  <dcterms:created xsi:type="dcterms:W3CDTF">2013-08-30T00:40:43Z</dcterms:created>
  <dcterms:modified xsi:type="dcterms:W3CDTF">2016-01-20T20:02:28Z</dcterms:modified>
</cp:coreProperties>
</file>